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9" r:id="rId6"/>
    <p:sldId id="260" r:id="rId7"/>
    <p:sldId id="262" r:id="rId8"/>
    <p:sldId id="265" r:id="rId9"/>
    <p:sldId id="257" r:id="rId10"/>
    <p:sldId id="264" r:id="rId11"/>
    <p:sldId id="258" r:id="rId12"/>
    <p:sldId id="263" r:id="rId13"/>
    <p:sldId id="266" r:id="rId14"/>
    <p:sldId id="267" r:id="rId15"/>
    <p:sldId id="269" r:id="rId16"/>
    <p:sldId id="270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59827F-E6A2-4EBC-8C4E-5D9A19F46415}" v="1818" dt="2025-04-29T01:36:19.993"/>
    <p1510:client id="{48E73F0E-043A-DA9D-D673-B85112BE3CEB}" v="112" dt="2025-04-29T00:01:05.616"/>
    <p1510:client id="{72B22F3B-5F53-7634-6B59-38E0A7ACFD9E}" v="21" dt="2025-04-29T01:30:35.141"/>
    <p1510:client id="{DBE50F9B-5A26-4237-7D4A-E11536FCA9F2}" v="38" dt="2025-04-29T00:56:00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83" d="100"/>
          <a:sy n="83" d="100"/>
        </p:scale>
        <p:origin x="6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d.stlouisfed.org/series/MEDCPIM158SFRBCLE" TargetMode="External"/><Relationship Id="rId2" Type="http://schemas.openxmlformats.org/officeDocument/2006/relationships/hyperlink" Target="https://fred.stlouisfed.org/series/RPI" TargetMode="External"/><Relationship Id="rId1" Type="http://schemas.openxmlformats.org/officeDocument/2006/relationships/hyperlink" Target="https://www.transtats.bts.gov/Data_Elements.aspx?Data=2" TargetMode="External"/><Relationship Id="rId4" Type="http://schemas.openxmlformats.org/officeDocument/2006/relationships/hyperlink" Target="https://fred.stlouisfed.org/series/WPS057203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d.stlouisfed.org/series/MEDCPIM158SFRBCLE" TargetMode="External"/><Relationship Id="rId2" Type="http://schemas.openxmlformats.org/officeDocument/2006/relationships/hyperlink" Target="https://fred.stlouisfed.org/series/RPI" TargetMode="External"/><Relationship Id="rId1" Type="http://schemas.openxmlformats.org/officeDocument/2006/relationships/hyperlink" Target="https://www.transtats.bts.gov/Data_Elements.aspx?Data=2" TargetMode="External"/><Relationship Id="rId4" Type="http://schemas.openxmlformats.org/officeDocument/2006/relationships/hyperlink" Target="https://fred.stlouisfed.org/series/WPS057203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79F362-578B-4FFF-AD7A-8831E50F3B49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0F9FFFD-CAF6-49AE-869E-C76A416C435D}">
      <dgm:prSet/>
      <dgm:spPr/>
      <dgm:t>
        <a:bodyPr/>
        <a:lstStyle/>
        <a:p>
          <a:r>
            <a:rPr lang="en-US" b="1"/>
            <a:t>Primary Variables</a:t>
          </a:r>
          <a:r>
            <a:rPr lang="en-US"/>
            <a:t>: </a:t>
          </a:r>
        </a:p>
      </dgm:t>
    </dgm:pt>
    <dgm:pt modelId="{62413C6D-6518-4F02-84B3-BE44E44D93EC}" type="parTrans" cxnId="{A6145B66-2FCC-4393-8425-9E560EC0DA0E}">
      <dgm:prSet/>
      <dgm:spPr/>
      <dgm:t>
        <a:bodyPr/>
        <a:lstStyle/>
        <a:p>
          <a:endParaRPr lang="en-US"/>
        </a:p>
      </dgm:t>
    </dgm:pt>
    <dgm:pt modelId="{3A525EA3-22F7-4825-8A01-56CC2C411578}" type="sibTrans" cxnId="{A6145B66-2FCC-4393-8425-9E560EC0DA0E}">
      <dgm:prSet/>
      <dgm:spPr/>
      <dgm:t>
        <a:bodyPr/>
        <a:lstStyle/>
        <a:p>
          <a:endParaRPr lang="en-US"/>
        </a:p>
      </dgm:t>
    </dgm:pt>
    <dgm:pt modelId="{FEF9A699-0764-4FF6-B5D3-39E27411EFB8}">
      <dgm:prSet/>
      <dgm:spPr/>
      <dgm:t>
        <a:bodyPr/>
        <a:lstStyle/>
        <a:p>
          <a:r>
            <a:rPr lang="en-US" b="1"/>
            <a:t>Producer Price Index by Commodity: Fuels and Related Products and Power: Jet Fuel</a:t>
          </a:r>
          <a:r>
            <a:rPr lang="en-US"/>
            <a:t>: Monthly data from 2002 to 2013, sourced from FRED (https://fred.stlouisfed.org/series/WPS057203).</a:t>
          </a:r>
        </a:p>
      </dgm:t>
    </dgm:pt>
    <dgm:pt modelId="{6F08C3DF-1480-4EFE-BEEC-FAAF5F028FD0}" type="parTrans" cxnId="{BAFA98C7-653E-4A4F-958A-A8C3F43B453F}">
      <dgm:prSet/>
      <dgm:spPr/>
      <dgm:t>
        <a:bodyPr/>
        <a:lstStyle/>
        <a:p>
          <a:endParaRPr lang="en-US"/>
        </a:p>
      </dgm:t>
    </dgm:pt>
    <dgm:pt modelId="{0A680AB7-30F7-426C-A2D3-4394F7D8F03B}" type="sibTrans" cxnId="{BAFA98C7-653E-4A4F-958A-A8C3F43B453F}">
      <dgm:prSet/>
      <dgm:spPr/>
      <dgm:t>
        <a:bodyPr/>
        <a:lstStyle/>
        <a:p>
          <a:endParaRPr lang="en-US"/>
        </a:p>
      </dgm:t>
    </dgm:pt>
    <dgm:pt modelId="{74D6BEAE-2582-4615-BC34-DF712C17C423}">
      <dgm:prSet/>
      <dgm:spPr/>
      <dgm:t>
        <a:bodyPr/>
        <a:lstStyle/>
        <a:p>
          <a:r>
            <a:rPr lang="en-US" b="1"/>
            <a:t>US Domestic Airline Passengers</a:t>
          </a:r>
          <a:r>
            <a:rPr lang="en-US"/>
            <a:t>: Monthly passenger volume data from 2002 to 2013, sourced from BTS (</a:t>
          </a:r>
          <a:r>
            <a:rPr lang="en-US">
              <a:hlinkClick xmlns:r="http://schemas.openxmlformats.org/officeDocument/2006/relationships" r:id="rId1"/>
            </a:rPr>
            <a:t>https://www.transtats.bts.gov/Data_Elements.aspx?Data=2</a:t>
          </a:r>
          <a:r>
            <a:rPr lang="en-US"/>
            <a:t>).</a:t>
          </a:r>
        </a:p>
      </dgm:t>
    </dgm:pt>
    <dgm:pt modelId="{7B01CB2C-30ED-4716-BF66-58200D1B2539}" type="parTrans" cxnId="{97E62B00-6271-45FB-971D-949A21476857}">
      <dgm:prSet/>
      <dgm:spPr/>
      <dgm:t>
        <a:bodyPr/>
        <a:lstStyle/>
        <a:p>
          <a:endParaRPr lang="en-US"/>
        </a:p>
      </dgm:t>
    </dgm:pt>
    <dgm:pt modelId="{08869FDC-F76B-414C-A789-0FC3C9E14DEE}" type="sibTrans" cxnId="{97E62B00-6271-45FB-971D-949A21476857}">
      <dgm:prSet/>
      <dgm:spPr/>
      <dgm:t>
        <a:bodyPr/>
        <a:lstStyle/>
        <a:p>
          <a:endParaRPr lang="en-US"/>
        </a:p>
      </dgm:t>
    </dgm:pt>
    <dgm:pt modelId="{8815AD70-1E96-4FCA-B9A8-AF3773F61806}">
      <dgm:prSet/>
      <dgm:spPr/>
      <dgm:t>
        <a:bodyPr/>
        <a:lstStyle/>
        <a:p>
          <a:r>
            <a:rPr lang="en-US" b="1"/>
            <a:t>XAL (Airline Index)</a:t>
          </a:r>
          <a:r>
            <a:rPr lang="en-US"/>
            <a:t>: Monthly data from 2002 to 2013, sourced from Yahoo Finance (https://finance.yahoo.com/quote/%5EXAL/).</a:t>
          </a:r>
        </a:p>
      </dgm:t>
    </dgm:pt>
    <dgm:pt modelId="{90E16900-A425-4DA4-9C98-7FBF239FFE69}" type="parTrans" cxnId="{CE11891F-0E89-4631-9622-0491025340A1}">
      <dgm:prSet/>
      <dgm:spPr/>
      <dgm:t>
        <a:bodyPr/>
        <a:lstStyle/>
        <a:p>
          <a:endParaRPr lang="en-US"/>
        </a:p>
      </dgm:t>
    </dgm:pt>
    <dgm:pt modelId="{4F905EE3-719D-4855-B843-0D0F14D42F91}" type="sibTrans" cxnId="{CE11891F-0E89-4631-9622-0491025340A1}">
      <dgm:prSet/>
      <dgm:spPr/>
      <dgm:t>
        <a:bodyPr/>
        <a:lstStyle/>
        <a:p>
          <a:endParaRPr lang="en-US"/>
        </a:p>
      </dgm:t>
    </dgm:pt>
    <dgm:pt modelId="{BCFD4400-D9CD-4153-A5B4-29B138D8A5E8}">
      <dgm:prSet/>
      <dgm:spPr/>
      <dgm:t>
        <a:bodyPr/>
        <a:lstStyle/>
        <a:p>
          <a:r>
            <a:rPr lang="en-US" b="1"/>
            <a:t>Control Variables</a:t>
          </a:r>
          <a:r>
            <a:rPr lang="en-US"/>
            <a:t>: </a:t>
          </a:r>
        </a:p>
      </dgm:t>
    </dgm:pt>
    <dgm:pt modelId="{25F69974-CB08-48D4-B4C7-6AC1B9E6BD88}" type="parTrans" cxnId="{4AF0151E-88B8-42CB-BB22-3179601B9EFA}">
      <dgm:prSet/>
      <dgm:spPr/>
      <dgm:t>
        <a:bodyPr/>
        <a:lstStyle/>
        <a:p>
          <a:endParaRPr lang="en-US"/>
        </a:p>
      </dgm:t>
    </dgm:pt>
    <dgm:pt modelId="{FEAECAFA-EE85-4C3A-BF01-946C66E6EC6F}" type="sibTrans" cxnId="{4AF0151E-88B8-42CB-BB22-3179601B9EFA}">
      <dgm:prSet/>
      <dgm:spPr/>
      <dgm:t>
        <a:bodyPr/>
        <a:lstStyle/>
        <a:p>
          <a:endParaRPr lang="en-US"/>
        </a:p>
      </dgm:t>
    </dgm:pt>
    <dgm:pt modelId="{245CF9C1-A4FB-46F8-B0FF-60E06FDBFEE5}">
      <dgm:prSet/>
      <dgm:spPr/>
      <dgm:t>
        <a:bodyPr/>
        <a:lstStyle/>
        <a:p>
          <a:r>
            <a:rPr lang="en-US" b="1"/>
            <a:t>Real Personal Income (RPI)</a:t>
          </a:r>
          <a:r>
            <a:rPr lang="en-US"/>
            <a:t>: Monthly data from 2002 to 2013, sourced from FRED (</a:t>
          </a:r>
          <a:r>
            <a:rPr lang="en-US">
              <a:hlinkClick xmlns:r="http://schemas.openxmlformats.org/officeDocument/2006/relationships" r:id="rId2"/>
            </a:rPr>
            <a:t>https://fred.stlouisfed.org/series/RPI</a:t>
          </a:r>
          <a:r>
            <a:rPr lang="en-US"/>
            <a:t>).</a:t>
          </a:r>
        </a:p>
      </dgm:t>
    </dgm:pt>
    <dgm:pt modelId="{F143A50A-EF54-46CF-904D-CD84662F315A}" type="parTrans" cxnId="{722D970E-B93E-42D4-B5FF-AC9A09CA22F7}">
      <dgm:prSet/>
      <dgm:spPr/>
      <dgm:t>
        <a:bodyPr/>
        <a:lstStyle/>
        <a:p>
          <a:endParaRPr lang="en-US"/>
        </a:p>
      </dgm:t>
    </dgm:pt>
    <dgm:pt modelId="{B1640F3A-8716-4F0B-8F57-16A59D6EAAEB}" type="sibTrans" cxnId="{722D970E-B93E-42D4-B5FF-AC9A09CA22F7}">
      <dgm:prSet/>
      <dgm:spPr/>
      <dgm:t>
        <a:bodyPr/>
        <a:lstStyle/>
        <a:p>
          <a:endParaRPr lang="en-US"/>
        </a:p>
      </dgm:t>
    </dgm:pt>
    <dgm:pt modelId="{90320A3E-AA32-4CFA-8881-78B27DF3669B}">
      <dgm:prSet/>
      <dgm:spPr/>
      <dgm:t>
        <a:bodyPr/>
        <a:lstStyle/>
        <a:p>
          <a:r>
            <a:rPr lang="en-US" b="1"/>
            <a:t>Median Consumer Price Index (CPI)</a:t>
          </a:r>
          <a:r>
            <a:rPr lang="en-US"/>
            <a:t>: Monthly data from 2002 to 2013, sourced from FRED (</a:t>
          </a:r>
          <a:r>
            <a:rPr lang="en-US">
              <a:hlinkClick xmlns:r="http://schemas.openxmlformats.org/officeDocument/2006/relationships" r:id="rId3"/>
            </a:rPr>
            <a:t>https://fred.stlouisfed.org/series/MEDCPIM158SFRBCLE</a:t>
          </a:r>
          <a:r>
            <a:rPr lang="en-US"/>
            <a:t>).</a:t>
          </a:r>
        </a:p>
      </dgm:t>
    </dgm:pt>
    <dgm:pt modelId="{C91F4264-5210-4E57-B994-0A39AFE5D66B}" type="parTrans" cxnId="{FFBF24AC-F129-4E3F-9379-B5081E4F95EF}">
      <dgm:prSet/>
      <dgm:spPr/>
      <dgm:t>
        <a:bodyPr/>
        <a:lstStyle/>
        <a:p>
          <a:endParaRPr lang="en-US"/>
        </a:p>
      </dgm:t>
    </dgm:pt>
    <dgm:pt modelId="{53FFC0C9-B959-41DF-BAF6-68040E67A19C}" type="sibTrans" cxnId="{FFBF24AC-F129-4E3F-9379-B5081E4F95EF}">
      <dgm:prSet/>
      <dgm:spPr/>
      <dgm:t>
        <a:bodyPr/>
        <a:lstStyle/>
        <a:p>
          <a:endParaRPr lang="en-US"/>
        </a:p>
      </dgm:t>
    </dgm:pt>
    <dgm:pt modelId="{D7DB4951-4BBE-4AC8-95F8-C8A453A446EA}">
      <dgm:prSet/>
      <dgm:spPr/>
      <dgm:t>
        <a:bodyPr/>
        <a:lstStyle/>
        <a:p>
          <a:r>
            <a:rPr lang="en-US" b="1"/>
            <a:t>Producer Price Index (PPI) for Jet Fuel</a:t>
          </a:r>
          <a:r>
            <a:rPr lang="en-US"/>
            <a:t>: Monthly data from 2002 to 2013, sourced from FRED (</a:t>
          </a:r>
          <a:r>
            <a:rPr lang="en-US">
              <a:hlinkClick xmlns:r="http://schemas.openxmlformats.org/officeDocument/2006/relationships" r:id="rId4"/>
            </a:rPr>
            <a:t>https://fred.stlouisfed.org/series/WPS057203</a:t>
          </a:r>
          <a:r>
            <a:rPr lang="en-US"/>
            <a:t>).</a:t>
          </a:r>
        </a:p>
      </dgm:t>
    </dgm:pt>
    <dgm:pt modelId="{771565CD-2085-4FC3-9B31-3BE189CC2D57}" type="parTrans" cxnId="{03FF9341-7A8A-4124-AEE9-29FF3143ED81}">
      <dgm:prSet/>
      <dgm:spPr/>
      <dgm:t>
        <a:bodyPr/>
        <a:lstStyle/>
        <a:p>
          <a:endParaRPr lang="en-US"/>
        </a:p>
      </dgm:t>
    </dgm:pt>
    <dgm:pt modelId="{825FB06D-A4F1-4F60-951F-61D1CCDF3BA5}" type="sibTrans" cxnId="{03FF9341-7A8A-4124-AEE9-29FF3143ED81}">
      <dgm:prSet/>
      <dgm:spPr/>
      <dgm:t>
        <a:bodyPr/>
        <a:lstStyle/>
        <a:p>
          <a:endParaRPr lang="en-US"/>
        </a:p>
      </dgm:t>
    </dgm:pt>
    <dgm:pt modelId="{0FDBD009-C8E4-4546-A1BD-970B7E263766}" type="pres">
      <dgm:prSet presAssocID="{0479F362-578B-4FFF-AD7A-8831E50F3B49}" presName="linear" presStyleCnt="0">
        <dgm:presLayoutVars>
          <dgm:dir/>
          <dgm:animLvl val="lvl"/>
          <dgm:resizeHandles val="exact"/>
        </dgm:presLayoutVars>
      </dgm:prSet>
      <dgm:spPr/>
    </dgm:pt>
    <dgm:pt modelId="{8EF7E8D5-6C7E-46A9-8390-A070FEA4996D}" type="pres">
      <dgm:prSet presAssocID="{40F9FFFD-CAF6-49AE-869E-C76A416C435D}" presName="parentLin" presStyleCnt="0"/>
      <dgm:spPr/>
    </dgm:pt>
    <dgm:pt modelId="{81B2D61F-11E7-49E8-A5BB-6A1D36BFC6B1}" type="pres">
      <dgm:prSet presAssocID="{40F9FFFD-CAF6-49AE-869E-C76A416C435D}" presName="parentLeftMargin" presStyleLbl="node1" presStyleIdx="0" presStyleCnt="2"/>
      <dgm:spPr/>
    </dgm:pt>
    <dgm:pt modelId="{AEF0B2B4-CA0D-4493-905D-162F821A509D}" type="pres">
      <dgm:prSet presAssocID="{40F9FFFD-CAF6-49AE-869E-C76A416C435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F4A36B9-AD4C-48AD-BB72-47581B241B3F}" type="pres">
      <dgm:prSet presAssocID="{40F9FFFD-CAF6-49AE-869E-C76A416C435D}" presName="negativeSpace" presStyleCnt="0"/>
      <dgm:spPr/>
    </dgm:pt>
    <dgm:pt modelId="{3EFF6C67-59AF-49B7-AE38-8EAE065720BF}" type="pres">
      <dgm:prSet presAssocID="{40F9FFFD-CAF6-49AE-869E-C76A416C435D}" presName="childText" presStyleLbl="conFgAcc1" presStyleIdx="0" presStyleCnt="2">
        <dgm:presLayoutVars>
          <dgm:bulletEnabled val="1"/>
        </dgm:presLayoutVars>
      </dgm:prSet>
      <dgm:spPr/>
    </dgm:pt>
    <dgm:pt modelId="{1108DE72-622D-42B1-B6B9-C4EA2707BB07}" type="pres">
      <dgm:prSet presAssocID="{3A525EA3-22F7-4825-8A01-56CC2C411578}" presName="spaceBetweenRectangles" presStyleCnt="0"/>
      <dgm:spPr/>
    </dgm:pt>
    <dgm:pt modelId="{23F6DEAD-9B52-4E35-89D0-D7082DA66DB9}" type="pres">
      <dgm:prSet presAssocID="{BCFD4400-D9CD-4153-A5B4-29B138D8A5E8}" presName="parentLin" presStyleCnt="0"/>
      <dgm:spPr/>
    </dgm:pt>
    <dgm:pt modelId="{A1D65328-8C46-40B2-80E1-2F75CE18EE00}" type="pres">
      <dgm:prSet presAssocID="{BCFD4400-D9CD-4153-A5B4-29B138D8A5E8}" presName="parentLeftMargin" presStyleLbl="node1" presStyleIdx="0" presStyleCnt="2"/>
      <dgm:spPr/>
    </dgm:pt>
    <dgm:pt modelId="{134DBA03-33A7-4F06-BA16-7B632709FB09}" type="pres">
      <dgm:prSet presAssocID="{BCFD4400-D9CD-4153-A5B4-29B138D8A5E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9141085-4DCA-43C2-9000-A424EB1FE112}" type="pres">
      <dgm:prSet presAssocID="{BCFD4400-D9CD-4153-A5B4-29B138D8A5E8}" presName="negativeSpace" presStyleCnt="0"/>
      <dgm:spPr/>
    </dgm:pt>
    <dgm:pt modelId="{DFB9D251-5C24-40BF-A398-7630BEC63CC4}" type="pres">
      <dgm:prSet presAssocID="{BCFD4400-D9CD-4153-A5B4-29B138D8A5E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7E62B00-6271-45FB-971D-949A21476857}" srcId="{40F9FFFD-CAF6-49AE-869E-C76A416C435D}" destId="{74D6BEAE-2582-4615-BC34-DF712C17C423}" srcOrd="1" destOrd="0" parTransId="{7B01CB2C-30ED-4716-BF66-58200D1B2539}" sibTransId="{08869FDC-F76B-414C-A789-0FC3C9E14DEE}"/>
    <dgm:cxn modelId="{722D970E-B93E-42D4-B5FF-AC9A09CA22F7}" srcId="{BCFD4400-D9CD-4153-A5B4-29B138D8A5E8}" destId="{245CF9C1-A4FB-46F8-B0FF-60E06FDBFEE5}" srcOrd="0" destOrd="0" parTransId="{F143A50A-EF54-46CF-904D-CD84662F315A}" sibTransId="{B1640F3A-8716-4F0B-8F57-16A59D6EAAEB}"/>
    <dgm:cxn modelId="{12EAE414-66AD-4A93-BCDE-834B9A6B77D6}" type="presOf" srcId="{0479F362-578B-4FFF-AD7A-8831E50F3B49}" destId="{0FDBD009-C8E4-4546-A1BD-970B7E263766}" srcOrd="0" destOrd="0" presId="urn:microsoft.com/office/officeart/2005/8/layout/list1"/>
    <dgm:cxn modelId="{4AF0151E-88B8-42CB-BB22-3179601B9EFA}" srcId="{0479F362-578B-4FFF-AD7A-8831E50F3B49}" destId="{BCFD4400-D9CD-4153-A5B4-29B138D8A5E8}" srcOrd="1" destOrd="0" parTransId="{25F69974-CB08-48D4-B4C7-6AC1B9E6BD88}" sibTransId="{FEAECAFA-EE85-4C3A-BF01-946C66E6EC6F}"/>
    <dgm:cxn modelId="{CE11891F-0E89-4631-9622-0491025340A1}" srcId="{40F9FFFD-CAF6-49AE-869E-C76A416C435D}" destId="{8815AD70-1E96-4FCA-B9A8-AF3773F61806}" srcOrd="2" destOrd="0" parTransId="{90E16900-A425-4DA4-9C98-7FBF239FFE69}" sibTransId="{4F905EE3-719D-4855-B843-0D0F14D42F91}"/>
    <dgm:cxn modelId="{03FF9341-7A8A-4124-AEE9-29FF3143ED81}" srcId="{BCFD4400-D9CD-4153-A5B4-29B138D8A5E8}" destId="{D7DB4951-4BBE-4AC8-95F8-C8A453A446EA}" srcOrd="2" destOrd="0" parTransId="{771565CD-2085-4FC3-9B31-3BE189CC2D57}" sibTransId="{825FB06D-A4F1-4F60-951F-61D1CCDF3BA5}"/>
    <dgm:cxn modelId="{A6145B66-2FCC-4393-8425-9E560EC0DA0E}" srcId="{0479F362-578B-4FFF-AD7A-8831E50F3B49}" destId="{40F9FFFD-CAF6-49AE-869E-C76A416C435D}" srcOrd="0" destOrd="0" parTransId="{62413C6D-6518-4F02-84B3-BE44E44D93EC}" sibTransId="{3A525EA3-22F7-4825-8A01-56CC2C411578}"/>
    <dgm:cxn modelId="{9C6EA54C-B63B-4A58-934E-1790B0FE4A77}" type="presOf" srcId="{90320A3E-AA32-4CFA-8881-78B27DF3669B}" destId="{DFB9D251-5C24-40BF-A398-7630BEC63CC4}" srcOrd="0" destOrd="1" presId="urn:microsoft.com/office/officeart/2005/8/layout/list1"/>
    <dgm:cxn modelId="{0D22F06C-34DE-436D-9770-CA85E3926407}" type="presOf" srcId="{245CF9C1-A4FB-46F8-B0FF-60E06FDBFEE5}" destId="{DFB9D251-5C24-40BF-A398-7630BEC63CC4}" srcOrd="0" destOrd="0" presId="urn:microsoft.com/office/officeart/2005/8/layout/list1"/>
    <dgm:cxn modelId="{2B910353-075F-4CBB-9D38-42398A6860F3}" type="presOf" srcId="{D7DB4951-4BBE-4AC8-95F8-C8A453A446EA}" destId="{DFB9D251-5C24-40BF-A398-7630BEC63CC4}" srcOrd="0" destOrd="2" presId="urn:microsoft.com/office/officeart/2005/8/layout/list1"/>
    <dgm:cxn modelId="{51AEDDA3-11C7-4478-8EC4-30D3C1733164}" type="presOf" srcId="{8815AD70-1E96-4FCA-B9A8-AF3773F61806}" destId="{3EFF6C67-59AF-49B7-AE38-8EAE065720BF}" srcOrd="0" destOrd="2" presId="urn:microsoft.com/office/officeart/2005/8/layout/list1"/>
    <dgm:cxn modelId="{FFBF24AC-F129-4E3F-9379-B5081E4F95EF}" srcId="{BCFD4400-D9CD-4153-A5B4-29B138D8A5E8}" destId="{90320A3E-AA32-4CFA-8881-78B27DF3669B}" srcOrd="1" destOrd="0" parTransId="{C91F4264-5210-4E57-B994-0A39AFE5D66B}" sibTransId="{53FFC0C9-B959-41DF-BAF6-68040E67A19C}"/>
    <dgm:cxn modelId="{1815DEAF-DFC6-4162-BD41-2703D83684DA}" type="presOf" srcId="{BCFD4400-D9CD-4153-A5B4-29B138D8A5E8}" destId="{A1D65328-8C46-40B2-80E1-2F75CE18EE00}" srcOrd="0" destOrd="0" presId="urn:microsoft.com/office/officeart/2005/8/layout/list1"/>
    <dgm:cxn modelId="{BAFA98C7-653E-4A4F-958A-A8C3F43B453F}" srcId="{40F9FFFD-CAF6-49AE-869E-C76A416C435D}" destId="{FEF9A699-0764-4FF6-B5D3-39E27411EFB8}" srcOrd="0" destOrd="0" parTransId="{6F08C3DF-1480-4EFE-BEEC-FAAF5F028FD0}" sibTransId="{0A680AB7-30F7-426C-A2D3-4394F7D8F03B}"/>
    <dgm:cxn modelId="{C0667CCF-917F-4756-BCB1-18E7DDC0AAA5}" type="presOf" srcId="{40F9FFFD-CAF6-49AE-869E-C76A416C435D}" destId="{81B2D61F-11E7-49E8-A5BB-6A1D36BFC6B1}" srcOrd="0" destOrd="0" presId="urn:microsoft.com/office/officeart/2005/8/layout/list1"/>
    <dgm:cxn modelId="{81B363DA-01DE-4C27-92A5-F3572C52685E}" type="presOf" srcId="{74D6BEAE-2582-4615-BC34-DF712C17C423}" destId="{3EFF6C67-59AF-49B7-AE38-8EAE065720BF}" srcOrd="0" destOrd="1" presId="urn:microsoft.com/office/officeart/2005/8/layout/list1"/>
    <dgm:cxn modelId="{2758A5E8-1223-4D2D-9CAC-2F655C1608BF}" type="presOf" srcId="{FEF9A699-0764-4FF6-B5D3-39E27411EFB8}" destId="{3EFF6C67-59AF-49B7-AE38-8EAE065720BF}" srcOrd="0" destOrd="0" presId="urn:microsoft.com/office/officeart/2005/8/layout/list1"/>
    <dgm:cxn modelId="{2ED311F3-26C5-49F6-86CC-315B83FA7032}" type="presOf" srcId="{40F9FFFD-CAF6-49AE-869E-C76A416C435D}" destId="{AEF0B2B4-CA0D-4493-905D-162F821A509D}" srcOrd="1" destOrd="0" presId="urn:microsoft.com/office/officeart/2005/8/layout/list1"/>
    <dgm:cxn modelId="{A0A411F5-AE39-45A7-A8C2-82EDC87E0BF7}" type="presOf" srcId="{BCFD4400-D9CD-4153-A5B4-29B138D8A5E8}" destId="{134DBA03-33A7-4F06-BA16-7B632709FB09}" srcOrd="1" destOrd="0" presId="urn:microsoft.com/office/officeart/2005/8/layout/list1"/>
    <dgm:cxn modelId="{6EED11FA-F977-4F9E-9F12-CE7C6B4A5B3B}" type="presParOf" srcId="{0FDBD009-C8E4-4546-A1BD-970B7E263766}" destId="{8EF7E8D5-6C7E-46A9-8390-A070FEA4996D}" srcOrd="0" destOrd="0" presId="urn:microsoft.com/office/officeart/2005/8/layout/list1"/>
    <dgm:cxn modelId="{1DA75892-7347-4531-8433-D6326A6995F8}" type="presParOf" srcId="{8EF7E8D5-6C7E-46A9-8390-A070FEA4996D}" destId="{81B2D61F-11E7-49E8-A5BB-6A1D36BFC6B1}" srcOrd="0" destOrd="0" presId="urn:microsoft.com/office/officeart/2005/8/layout/list1"/>
    <dgm:cxn modelId="{AC1AA199-877F-489C-8441-D371EBF253A7}" type="presParOf" srcId="{8EF7E8D5-6C7E-46A9-8390-A070FEA4996D}" destId="{AEF0B2B4-CA0D-4493-905D-162F821A509D}" srcOrd="1" destOrd="0" presId="urn:microsoft.com/office/officeart/2005/8/layout/list1"/>
    <dgm:cxn modelId="{AF8359C9-9B06-41D7-BE88-D725938C6894}" type="presParOf" srcId="{0FDBD009-C8E4-4546-A1BD-970B7E263766}" destId="{8F4A36B9-AD4C-48AD-BB72-47581B241B3F}" srcOrd="1" destOrd="0" presId="urn:microsoft.com/office/officeart/2005/8/layout/list1"/>
    <dgm:cxn modelId="{B5496CBD-4F95-4331-AE96-363A7424E974}" type="presParOf" srcId="{0FDBD009-C8E4-4546-A1BD-970B7E263766}" destId="{3EFF6C67-59AF-49B7-AE38-8EAE065720BF}" srcOrd="2" destOrd="0" presId="urn:microsoft.com/office/officeart/2005/8/layout/list1"/>
    <dgm:cxn modelId="{7F009259-96C7-4DE1-9835-A702FA0859F2}" type="presParOf" srcId="{0FDBD009-C8E4-4546-A1BD-970B7E263766}" destId="{1108DE72-622D-42B1-B6B9-C4EA2707BB07}" srcOrd="3" destOrd="0" presId="urn:microsoft.com/office/officeart/2005/8/layout/list1"/>
    <dgm:cxn modelId="{58DCD6D3-45C4-466A-9EED-8BE79FB72950}" type="presParOf" srcId="{0FDBD009-C8E4-4546-A1BD-970B7E263766}" destId="{23F6DEAD-9B52-4E35-89D0-D7082DA66DB9}" srcOrd="4" destOrd="0" presId="urn:microsoft.com/office/officeart/2005/8/layout/list1"/>
    <dgm:cxn modelId="{41D4F7C7-8542-4D5F-B36A-30910A9F95E5}" type="presParOf" srcId="{23F6DEAD-9B52-4E35-89D0-D7082DA66DB9}" destId="{A1D65328-8C46-40B2-80E1-2F75CE18EE00}" srcOrd="0" destOrd="0" presId="urn:microsoft.com/office/officeart/2005/8/layout/list1"/>
    <dgm:cxn modelId="{8B252050-6DA6-4784-BAB1-F7D0E7150FBD}" type="presParOf" srcId="{23F6DEAD-9B52-4E35-89D0-D7082DA66DB9}" destId="{134DBA03-33A7-4F06-BA16-7B632709FB09}" srcOrd="1" destOrd="0" presId="urn:microsoft.com/office/officeart/2005/8/layout/list1"/>
    <dgm:cxn modelId="{624A6250-8C6E-4D6F-BBA7-A9C9F7DA696F}" type="presParOf" srcId="{0FDBD009-C8E4-4546-A1BD-970B7E263766}" destId="{F9141085-4DCA-43C2-9000-A424EB1FE112}" srcOrd="5" destOrd="0" presId="urn:microsoft.com/office/officeart/2005/8/layout/list1"/>
    <dgm:cxn modelId="{7A953351-057F-4DCA-9D93-F5C1B9C72A5D}" type="presParOf" srcId="{0FDBD009-C8E4-4546-A1BD-970B7E263766}" destId="{DFB9D251-5C24-40BF-A398-7630BEC63CC4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ED4C9D-9405-4B49-BE92-6D1B7B001D1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2F68591-4670-41F2-AF2A-DDD98C3DA232}">
      <dgm:prSet/>
      <dgm:spPr/>
      <dgm:t>
        <a:bodyPr/>
        <a:lstStyle/>
        <a:p>
          <a:r>
            <a:rPr lang="en-US"/>
            <a:t>After VIF test, we confirmed widespread multicollinearity </a:t>
          </a:r>
        </a:p>
      </dgm:t>
    </dgm:pt>
    <dgm:pt modelId="{0BEAE5BE-EF10-43A5-A9FA-D634B77AF9B5}" type="parTrans" cxnId="{92D732C6-787A-4D11-97F8-93FFAE30ADFA}">
      <dgm:prSet/>
      <dgm:spPr/>
      <dgm:t>
        <a:bodyPr/>
        <a:lstStyle/>
        <a:p>
          <a:endParaRPr lang="en-US"/>
        </a:p>
      </dgm:t>
    </dgm:pt>
    <dgm:pt modelId="{59D6B5D6-D7B1-4DA3-9FBC-4008525703EE}" type="sibTrans" cxnId="{92D732C6-787A-4D11-97F8-93FFAE30ADFA}">
      <dgm:prSet/>
      <dgm:spPr/>
      <dgm:t>
        <a:bodyPr/>
        <a:lstStyle/>
        <a:p>
          <a:endParaRPr lang="en-US"/>
        </a:p>
      </dgm:t>
    </dgm:pt>
    <dgm:pt modelId="{BCCCC023-13A3-4C5E-B140-798697353FB9}">
      <dgm:prSet/>
      <dgm:spPr/>
      <dgm:t>
        <a:bodyPr/>
        <a:lstStyle/>
        <a:p>
          <a:r>
            <a:rPr lang="en-US"/>
            <a:t>A percent change transformation eliminated high correlation</a:t>
          </a:r>
        </a:p>
      </dgm:t>
    </dgm:pt>
    <dgm:pt modelId="{1816B042-B9DD-4429-8701-0ADFAA06CA4F}" type="parTrans" cxnId="{341319DC-97D2-4FA4-A7D4-48C753C67A0D}">
      <dgm:prSet/>
      <dgm:spPr/>
      <dgm:t>
        <a:bodyPr/>
        <a:lstStyle/>
        <a:p>
          <a:endParaRPr lang="en-US"/>
        </a:p>
      </dgm:t>
    </dgm:pt>
    <dgm:pt modelId="{15DDC38A-F29A-40A5-BD74-7EBA5D7AA1B6}" type="sibTrans" cxnId="{341319DC-97D2-4FA4-A7D4-48C753C67A0D}">
      <dgm:prSet/>
      <dgm:spPr/>
      <dgm:t>
        <a:bodyPr/>
        <a:lstStyle/>
        <a:p>
          <a:endParaRPr lang="en-US"/>
        </a:p>
      </dgm:t>
    </dgm:pt>
    <dgm:pt modelId="{3554E270-60C4-4FB4-A855-7B6F11206962}" type="pres">
      <dgm:prSet presAssocID="{14ED4C9D-9405-4B49-BE92-6D1B7B001D1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415F9E-7522-4B77-835F-36D3F82A70A1}" type="pres">
      <dgm:prSet presAssocID="{42F68591-4670-41F2-AF2A-DDD98C3DA232}" presName="hierRoot1" presStyleCnt="0"/>
      <dgm:spPr/>
    </dgm:pt>
    <dgm:pt modelId="{81C4045E-B442-4E5D-B1F4-E492AC7DB993}" type="pres">
      <dgm:prSet presAssocID="{42F68591-4670-41F2-AF2A-DDD98C3DA232}" presName="composite" presStyleCnt="0"/>
      <dgm:spPr/>
    </dgm:pt>
    <dgm:pt modelId="{0D1BE10E-DF71-4418-9BD7-59D55F3AD391}" type="pres">
      <dgm:prSet presAssocID="{42F68591-4670-41F2-AF2A-DDD98C3DA232}" presName="background" presStyleLbl="node0" presStyleIdx="0" presStyleCnt="2"/>
      <dgm:spPr/>
    </dgm:pt>
    <dgm:pt modelId="{7ACAB929-028D-42BB-9149-A8D46BE38F03}" type="pres">
      <dgm:prSet presAssocID="{42F68591-4670-41F2-AF2A-DDD98C3DA232}" presName="text" presStyleLbl="fgAcc0" presStyleIdx="0" presStyleCnt="2">
        <dgm:presLayoutVars>
          <dgm:chPref val="3"/>
        </dgm:presLayoutVars>
      </dgm:prSet>
      <dgm:spPr/>
    </dgm:pt>
    <dgm:pt modelId="{37D6F9BF-F940-4A8C-89E9-1D092A0D626F}" type="pres">
      <dgm:prSet presAssocID="{42F68591-4670-41F2-AF2A-DDD98C3DA232}" presName="hierChild2" presStyleCnt="0"/>
      <dgm:spPr/>
    </dgm:pt>
    <dgm:pt modelId="{FF6A78D3-0F5D-4899-A239-2DF8D086E33C}" type="pres">
      <dgm:prSet presAssocID="{BCCCC023-13A3-4C5E-B140-798697353FB9}" presName="hierRoot1" presStyleCnt="0"/>
      <dgm:spPr/>
    </dgm:pt>
    <dgm:pt modelId="{E2ECDF54-F816-4E14-AB47-F5FF1FC0EBDE}" type="pres">
      <dgm:prSet presAssocID="{BCCCC023-13A3-4C5E-B140-798697353FB9}" presName="composite" presStyleCnt="0"/>
      <dgm:spPr/>
    </dgm:pt>
    <dgm:pt modelId="{C1068678-E3B4-41A2-A07F-AC29489C861A}" type="pres">
      <dgm:prSet presAssocID="{BCCCC023-13A3-4C5E-B140-798697353FB9}" presName="background" presStyleLbl="node0" presStyleIdx="1" presStyleCnt="2"/>
      <dgm:spPr/>
    </dgm:pt>
    <dgm:pt modelId="{95534E80-E674-4742-98D1-BD1919E2EF01}" type="pres">
      <dgm:prSet presAssocID="{BCCCC023-13A3-4C5E-B140-798697353FB9}" presName="text" presStyleLbl="fgAcc0" presStyleIdx="1" presStyleCnt="2">
        <dgm:presLayoutVars>
          <dgm:chPref val="3"/>
        </dgm:presLayoutVars>
      </dgm:prSet>
      <dgm:spPr/>
    </dgm:pt>
    <dgm:pt modelId="{539855E5-17DF-4CE7-BD7A-9E3D1F9D3A76}" type="pres">
      <dgm:prSet presAssocID="{BCCCC023-13A3-4C5E-B140-798697353FB9}" presName="hierChild2" presStyleCnt="0"/>
      <dgm:spPr/>
    </dgm:pt>
  </dgm:ptLst>
  <dgm:cxnLst>
    <dgm:cxn modelId="{AB701427-D6B4-4741-8F7D-E6EAD92A5B7C}" type="presOf" srcId="{BCCCC023-13A3-4C5E-B140-798697353FB9}" destId="{95534E80-E674-4742-98D1-BD1919E2EF01}" srcOrd="0" destOrd="0" presId="urn:microsoft.com/office/officeart/2005/8/layout/hierarchy1"/>
    <dgm:cxn modelId="{17A767AD-17EA-4EB7-A1EB-462CF5BC5FEF}" type="presOf" srcId="{14ED4C9D-9405-4B49-BE92-6D1B7B001D1B}" destId="{3554E270-60C4-4FB4-A855-7B6F11206962}" srcOrd="0" destOrd="0" presId="urn:microsoft.com/office/officeart/2005/8/layout/hierarchy1"/>
    <dgm:cxn modelId="{92D732C6-787A-4D11-97F8-93FFAE30ADFA}" srcId="{14ED4C9D-9405-4B49-BE92-6D1B7B001D1B}" destId="{42F68591-4670-41F2-AF2A-DDD98C3DA232}" srcOrd="0" destOrd="0" parTransId="{0BEAE5BE-EF10-43A5-A9FA-D634B77AF9B5}" sibTransId="{59D6B5D6-D7B1-4DA3-9FBC-4008525703EE}"/>
    <dgm:cxn modelId="{341319DC-97D2-4FA4-A7D4-48C753C67A0D}" srcId="{14ED4C9D-9405-4B49-BE92-6D1B7B001D1B}" destId="{BCCCC023-13A3-4C5E-B140-798697353FB9}" srcOrd="1" destOrd="0" parTransId="{1816B042-B9DD-4429-8701-0ADFAA06CA4F}" sibTransId="{15DDC38A-F29A-40A5-BD74-7EBA5D7AA1B6}"/>
    <dgm:cxn modelId="{0CC4B6DF-2E50-4E37-87AE-EEA072B93492}" type="presOf" srcId="{42F68591-4670-41F2-AF2A-DDD98C3DA232}" destId="{7ACAB929-028D-42BB-9149-A8D46BE38F03}" srcOrd="0" destOrd="0" presId="urn:microsoft.com/office/officeart/2005/8/layout/hierarchy1"/>
    <dgm:cxn modelId="{DD0FC853-BE8E-4B1D-B063-0489F2D3D380}" type="presParOf" srcId="{3554E270-60C4-4FB4-A855-7B6F11206962}" destId="{AC415F9E-7522-4B77-835F-36D3F82A70A1}" srcOrd="0" destOrd="0" presId="urn:microsoft.com/office/officeart/2005/8/layout/hierarchy1"/>
    <dgm:cxn modelId="{8E104B8E-2539-4EB5-A1C2-9AA2010D2F7D}" type="presParOf" srcId="{AC415F9E-7522-4B77-835F-36D3F82A70A1}" destId="{81C4045E-B442-4E5D-B1F4-E492AC7DB993}" srcOrd="0" destOrd="0" presId="urn:microsoft.com/office/officeart/2005/8/layout/hierarchy1"/>
    <dgm:cxn modelId="{776DA669-6FCB-4807-A7E1-291EB507A725}" type="presParOf" srcId="{81C4045E-B442-4E5D-B1F4-E492AC7DB993}" destId="{0D1BE10E-DF71-4418-9BD7-59D55F3AD391}" srcOrd="0" destOrd="0" presId="urn:microsoft.com/office/officeart/2005/8/layout/hierarchy1"/>
    <dgm:cxn modelId="{7B766304-EDA9-4559-8FF6-5C5B0B447D41}" type="presParOf" srcId="{81C4045E-B442-4E5D-B1F4-E492AC7DB993}" destId="{7ACAB929-028D-42BB-9149-A8D46BE38F03}" srcOrd="1" destOrd="0" presId="urn:microsoft.com/office/officeart/2005/8/layout/hierarchy1"/>
    <dgm:cxn modelId="{044C7784-BDCF-456B-981B-C80CA40B25FE}" type="presParOf" srcId="{AC415F9E-7522-4B77-835F-36D3F82A70A1}" destId="{37D6F9BF-F940-4A8C-89E9-1D092A0D626F}" srcOrd="1" destOrd="0" presId="urn:microsoft.com/office/officeart/2005/8/layout/hierarchy1"/>
    <dgm:cxn modelId="{F8A0651A-1DC7-4C7A-99E1-98189706A104}" type="presParOf" srcId="{3554E270-60C4-4FB4-A855-7B6F11206962}" destId="{FF6A78D3-0F5D-4899-A239-2DF8D086E33C}" srcOrd="1" destOrd="0" presId="urn:microsoft.com/office/officeart/2005/8/layout/hierarchy1"/>
    <dgm:cxn modelId="{35822C44-41AD-459B-9372-111401406DDE}" type="presParOf" srcId="{FF6A78D3-0F5D-4899-A239-2DF8D086E33C}" destId="{E2ECDF54-F816-4E14-AB47-F5FF1FC0EBDE}" srcOrd="0" destOrd="0" presId="urn:microsoft.com/office/officeart/2005/8/layout/hierarchy1"/>
    <dgm:cxn modelId="{E88BEB97-4292-4503-A92C-6A4DB5FA32BB}" type="presParOf" srcId="{E2ECDF54-F816-4E14-AB47-F5FF1FC0EBDE}" destId="{C1068678-E3B4-41A2-A07F-AC29489C861A}" srcOrd="0" destOrd="0" presId="urn:microsoft.com/office/officeart/2005/8/layout/hierarchy1"/>
    <dgm:cxn modelId="{D94646A2-3C09-4635-B085-FEAF105F5C10}" type="presParOf" srcId="{E2ECDF54-F816-4E14-AB47-F5FF1FC0EBDE}" destId="{95534E80-E674-4742-98D1-BD1919E2EF01}" srcOrd="1" destOrd="0" presId="urn:microsoft.com/office/officeart/2005/8/layout/hierarchy1"/>
    <dgm:cxn modelId="{773B8F90-66C4-488A-8AA2-12E9496170E0}" type="presParOf" srcId="{FF6A78D3-0F5D-4899-A239-2DF8D086E33C}" destId="{539855E5-17DF-4CE7-BD7A-9E3D1F9D3A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F6C67-59AF-49B7-AE38-8EAE065720BF}">
      <dsp:nvSpPr>
        <dsp:cNvPr id="0" name=""/>
        <dsp:cNvSpPr/>
      </dsp:nvSpPr>
      <dsp:spPr>
        <a:xfrm>
          <a:off x="0" y="396841"/>
          <a:ext cx="6002110" cy="159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5830" tIns="229108" rIns="465830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Producer Price Index by Commodity: Fuels and Related Products and Power: Jet Fuel</a:t>
          </a:r>
          <a:r>
            <a:rPr lang="en-US" sz="1100" kern="1200"/>
            <a:t>: Monthly data from 2002 to 2013, sourced from FRED (https://fred.stlouisfed.org/series/WPS057203).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US Domestic Airline Passengers</a:t>
          </a:r>
          <a:r>
            <a:rPr lang="en-US" sz="1100" kern="1200"/>
            <a:t>: Monthly passenger volume data from 2002 to 2013, sourced from BTS (</a:t>
          </a:r>
          <a:r>
            <a:rPr lang="en-US" sz="1100" kern="1200">
              <a:hlinkClick xmlns:r="http://schemas.openxmlformats.org/officeDocument/2006/relationships" r:id="rId1"/>
            </a:rPr>
            <a:t>https://www.transtats.bts.gov/Data_Elements.aspx?Data=2</a:t>
          </a:r>
          <a:r>
            <a:rPr lang="en-US" sz="1100" kern="1200"/>
            <a:t>).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XAL (Airline Index)</a:t>
          </a:r>
          <a:r>
            <a:rPr lang="en-US" sz="1100" kern="1200"/>
            <a:t>: Monthly data from 2002 to 2013, sourced from Yahoo Finance (https://finance.yahoo.com/quote/%5EXAL/).</a:t>
          </a:r>
        </a:p>
      </dsp:txBody>
      <dsp:txXfrm>
        <a:off x="0" y="396841"/>
        <a:ext cx="6002110" cy="1593900"/>
      </dsp:txXfrm>
    </dsp:sp>
    <dsp:sp modelId="{AEF0B2B4-CA0D-4493-905D-162F821A509D}">
      <dsp:nvSpPr>
        <dsp:cNvPr id="0" name=""/>
        <dsp:cNvSpPr/>
      </dsp:nvSpPr>
      <dsp:spPr>
        <a:xfrm>
          <a:off x="300105" y="234481"/>
          <a:ext cx="4201477" cy="324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806" tIns="0" rIns="158806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Primary Variables</a:t>
          </a:r>
          <a:r>
            <a:rPr lang="en-US" sz="1100" kern="1200"/>
            <a:t>: </a:t>
          </a:r>
        </a:p>
      </dsp:txBody>
      <dsp:txXfrm>
        <a:off x="315957" y="250333"/>
        <a:ext cx="4169773" cy="293016"/>
      </dsp:txXfrm>
    </dsp:sp>
    <dsp:sp modelId="{DFB9D251-5C24-40BF-A398-7630BEC63CC4}">
      <dsp:nvSpPr>
        <dsp:cNvPr id="0" name=""/>
        <dsp:cNvSpPr/>
      </dsp:nvSpPr>
      <dsp:spPr>
        <a:xfrm>
          <a:off x="0" y="2212501"/>
          <a:ext cx="6002110" cy="12820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5830" tIns="229108" rIns="465830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Real Personal Income (RPI)</a:t>
          </a:r>
          <a:r>
            <a:rPr lang="en-US" sz="1100" kern="1200"/>
            <a:t>: Monthly data from 2002 to 2013, sourced from FRED (</a:t>
          </a:r>
          <a:r>
            <a:rPr lang="en-US" sz="1100" kern="1200">
              <a:hlinkClick xmlns:r="http://schemas.openxmlformats.org/officeDocument/2006/relationships" r:id="rId2"/>
            </a:rPr>
            <a:t>https://fred.stlouisfed.org/series/RPI</a:t>
          </a:r>
          <a:r>
            <a:rPr lang="en-US" sz="1100" kern="1200"/>
            <a:t>).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Median Consumer Price Index (CPI)</a:t>
          </a:r>
          <a:r>
            <a:rPr lang="en-US" sz="1100" kern="1200"/>
            <a:t>: Monthly data from 2002 to 2013, sourced from FRED (</a:t>
          </a:r>
          <a:r>
            <a:rPr lang="en-US" sz="1100" kern="1200">
              <a:hlinkClick xmlns:r="http://schemas.openxmlformats.org/officeDocument/2006/relationships" r:id="rId3"/>
            </a:rPr>
            <a:t>https://fred.stlouisfed.org/series/MEDCPIM158SFRBCLE</a:t>
          </a:r>
          <a:r>
            <a:rPr lang="en-US" sz="1100" kern="1200"/>
            <a:t>).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Producer Price Index (PPI) for Jet Fuel</a:t>
          </a:r>
          <a:r>
            <a:rPr lang="en-US" sz="1100" kern="1200"/>
            <a:t>: Monthly data from 2002 to 2013, sourced from FRED (</a:t>
          </a:r>
          <a:r>
            <a:rPr lang="en-US" sz="1100" kern="1200">
              <a:hlinkClick xmlns:r="http://schemas.openxmlformats.org/officeDocument/2006/relationships" r:id="rId4"/>
            </a:rPr>
            <a:t>https://fred.stlouisfed.org/series/WPS057203</a:t>
          </a:r>
          <a:r>
            <a:rPr lang="en-US" sz="1100" kern="1200"/>
            <a:t>).</a:t>
          </a:r>
        </a:p>
      </dsp:txBody>
      <dsp:txXfrm>
        <a:off x="0" y="2212501"/>
        <a:ext cx="6002110" cy="1282049"/>
      </dsp:txXfrm>
    </dsp:sp>
    <dsp:sp modelId="{134DBA03-33A7-4F06-BA16-7B632709FB09}">
      <dsp:nvSpPr>
        <dsp:cNvPr id="0" name=""/>
        <dsp:cNvSpPr/>
      </dsp:nvSpPr>
      <dsp:spPr>
        <a:xfrm>
          <a:off x="300105" y="2050141"/>
          <a:ext cx="4201477" cy="324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806" tIns="0" rIns="158806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Control Variables</a:t>
          </a:r>
          <a:r>
            <a:rPr lang="en-US" sz="1100" kern="1200"/>
            <a:t>: </a:t>
          </a:r>
        </a:p>
      </dsp:txBody>
      <dsp:txXfrm>
        <a:off x="315957" y="2065993"/>
        <a:ext cx="4169773" cy="293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1BE10E-DF71-4418-9BD7-59D55F3AD391}">
      <dsp:nvSpPr>
        <dsp:cNvPr id="0" name=""/>
        <dsp:cNvSpPr/>
      </dsp:nvSpPr>
      <dsp:spPr>
        <a:xfrm>
          <a:off x="609" y="1046630"/>
          <a:ext cx="2138747" cy="13581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AB929-028D-42BB-9149-A8D46BE38F03}">
      <dsp:nvSpPr>
        <dsp:cNvPr id="0" name=""/>
        <dsp:cNvSpPr/>
      </dsp:nvSpPr>
      <dsp:spPr>
        <a:xfrm>
          <a:off x="238247" y="1272387"/>
          <a:ext cx="2138747" cy="13581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After VIF test, we confirmed widespread multicollinearity </a:t>
          </a:r>
        </a:p>
      </dsp:txBody>
      <dsp:txXfrm>
        <a:off x="278025" y="1312165"/>
        <a:ext cx="2059191" cy="1278548"/>
      </dsp:txXfrm>
    </dsp:sp>
    <dsp:sp modelId="{C1068678-E3B4-41A2-A07F-AC29489C861A}">
      <dsp:nvSpPr>
        <dsp:cNvPr id="0" name=""/>
        <dsp:cNvSpPr/>
      </dsp:nvSpPr>
      <dsp:spPr>
        <a:xfrm>
          <a:off x="2614633" y="1046630"/>
          <a:ext cx="2138747" cy="13581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534E80-E674-4742-98D1-BD1919E2EF01}">
      <dsp:nvSpPr>
        <dsp:cNvPr id="0" name=""/>
        <dsp:cNvSpPr/>
      </dsp:nvSpPr>
      <dsp:spPr>
        <a:xfrm>
          <a:off x="2852272" y="1272387"/>
          <a:ext cx="2138747" cy="13581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 percent change transformation eliminated high correlation</a:t>
          </a:r>
        </a:p>
      </dsp:txBody>
      <dsp:txXfrm>
        <a:off x="2892050" y="1312165"/>
        <a:ext cx="2059191" cy="12785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View from plane wing">
            <a:extLst>
              <a:ext uri="{FF2B5EF4-FFF2-40B4-BE49-F238E27FC236}">
                <a16:creationId xmlns:a16="http://schemas.microsoft.com/office/drawing/2014/main" id="{6810B9CE-84A9-BEC8-6C4C-9E064E871F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Number of Airline Passengers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Will </a:t>
            </a:r>
            <a:r>
              <a:rPr lang="en-US" dirty="0" err="1">
                <a:solidFill>
                  <a:srgbClr val="FFFFFF"/>
                </a:solidFill>
              </a:rPr>
              <a:t>Drogosch</a:t>
            </a:r>
            <a:r>
              <a:rPr lang="en-US" dirty="0">
                <a:solidFill>
                  <a:srgbClr val="FFFFFF"/>
                </a:solidFill>
              </a:rPr>
              <a:t>, Jaden Healy, Mikee Barker, Ben James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CB1C2-2A8F-C03F-F646-CEE1C8A4B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en-US" sz="4000"/>
              <a:t>PCA Results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903F5-BB06-148A-0720-714D1399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Poor results overall</a:t>
            </a:r>
          </a:p>
          <a:p>
            <a:r>
              <a:rPr lang="en-US" sz="2000" dirty="0"/>
              <a:t>One statistically significant PC</a:t>
            </a:r>
          </a:p>
          <a:p>
            <a:pPr lvl="1"/>
            <a:r>
              <a:rPr lang="en-US" sz="2000" dirty="0"/>
              <a:t>Jet Fuel PPI and RPI main contributors 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D4DBB15-1AB5-528D-C35C-E82840169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880" y="482137"/>
            <a:ext cx="4792693" cy="3498666"/>
          </a:xfrm>
          <a:prstGeom prst="rect">
            <a:avLst/>
          </a:prstGeom>
        </p:spPr>
      </p:pic>
      <p:pic>
        <p:nvPicPr>
          <p:cNvPr id="7" name="Picture 6" descr="A black background with white numbers&#10;&#10;AI-generated content may be incorrect.">
            <a:extLst>
              <a:ext uri="{FF2B5EF4-FFF2-40B4-BE49-F238E27FC236}">
                <a16:creationId xmlns:a16="http://schemas.microsoft.com/office/drawing/2014/main" id="{35EE2E7D-B132-FADD-0FF7-19BAB2A85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666" y="4273854"/>
            <a:ext cx="4389120" cy="97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11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E6E5F-A0E7-F8DA-BB09-AE310941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Accounting for Seasonality 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B991AF9-4D8C-7848-6EB3-F2AB3E76BA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10259" y="649480"/>
            <a:ext cx="6555347" cy="55460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Created a "Month" variable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from the date to capture repeating annual travel patterns (summer booms, winter slowdowns).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Generated month dummy variables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(January, February, etc.) so the model could adjust for differences between specific months.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Added a lagged passengers variable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 Unicode MS"/>
              </a:rPr>
              <a:t>PASSENGERS_LAG1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</a:rPr>
              <a:t>) to capture momentum effects — how last month's travel volume impacts this month.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Significantly improved model accuracy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, raising R² above 0.95 by explaining both predictable seasonality and underlying travel inertia.</a:t>
            </a:r>
          </a:p>
        </p:txBody>
      </p:sp>
    </p:spTree>
    <p:extLst>
      <p:ext uri="{BB962C8B-B14F-4D97-AF65-F5344CB8AC3E}">
        <p14:creationId xmlns:p14="http://schemas.microsoft.com/office/powerpoint/2010/main" val="2105507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AE573-0BB4-6CA5-A8CE-1573F2633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OLS Accounting for Seasonality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9F36F-3542-3CDC-386E-C4931D760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 fontScale="85000" lnSpcReduction="10000"/>
          </a:bodyPr>
          <a:lstStyle/>
          <a:p>
            <a:pPr>
              <a:buNone/>
            </a:pPr>
            <a:r>
              <a:rPr lang="en-US" sz="1300" b="1" dirty="0"/>
              <a:t>Model Performance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Achieved R² = 0.96 and Adjusted R² = 0.955, indicating the model explains 96% of the variance in monthly passenger change.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Durbin-Watson = 2.03, suggesting no autocorrelation in residuals (independent errors).</a:t>
            </a:r>
          </a:p>
          <a:p>
            <a:pPr>
              <a:buNone/>
            </a:pPr>
            <a:r>
              <a:rPr lang="en-US" sz="1300" b="1" dirty="0"/>
              <a:t>Key Findings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Seasonality is the dominant driver of passenger volume: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Months like March, April, June, and July show very large positive effects (e.g., March coefficient = +29.69, p &lt; 0.001).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Indicates strong recurring seasonal spikes — e.g., spring break, summer travel.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Momentum matters: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Lagged PASSENGERS (-0.487) is statistically significant (p &lt; 0.001).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Suggests that months with higher traffic are often followed by a correction.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Macroeconomic indicators are not statistically significant: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/>
              <a:t>XAL (Airline stock index) and RPI (Real Personal Income) both show high p-values, meaning they don’t add predictive value after controlling for seasonality and lag.</a:t>
            </a:r>
          </a:p>
          <a:p>
            <a:endParaRPr lang="en-US" sz="1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A33988A-139F-DC09-986C-71380BF572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36" r="902" b="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50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E46B32-059A-982D-35E2-95256374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Implications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D9CF59-A12E-F37A-8244-7583E37A01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1802" y="2743200"/>
            <a:ext cx="4646905" cy="361314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Forecasting models for air travel must include seasonal dummies and lag structure to capture behavior patterns.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Market-level or economic predictors like fuel price, income, or airline index add little predictive power when strong seasonal cycles are already captured.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This model can reliably explain short-term monthly passenger changes and forms a strong baseline for potential forecasting or policy simulations.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Arial" panose="020B0604020202020204" pitchFamily="34" charset="0"/>
              </a:rPr>
              <a:t>Airlines respond to this well by offering promotions during low-travel seasons and spiking up prices during periods of high demand.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Plane in red circle">
            <a:extLst>
              <a:ext uri="{FF2B5EF4-FFF2-40B4-BE49-F238E27FC236}">
                <a16:creationId xmlns:a16="http://schemas.microsoft.com/office/drawing/2014/main" id="{9270BB08-9DC8-006B-5325-9600E57B7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55" r="19253" b="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19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jet flying in the sky&#10;&#10;AI-generated content may be incorrect.">
            <a:extLst>
              <a:ext uri="{FF2B5EF4-FFF2-40B4-BE49-F238E27FC236}">
                <a16:creationId xmlns:a16="http://schemas.microsoft.com/office/drawing/2014/main" id="{6DA7CF6D-2F4E-6B84-744E-5EBC52B5A8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279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40D0E0-E4F5-DDD1-6312-818BAFE3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Questions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2408EE-013C-8236-20B8-D1EE3F36A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8553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97A712-78F8-6B94-4167-429352106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9E393-948A-CF44-62CE-F647D7527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300" dirty="0"/>
              <a:t>U.S. Domestic Airline Passenger Volumes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300" dirty="0"/>
              <a:t>Objective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300" dirty="0">
                <a:ea typeface="+mn-lt"/>
                <a:cs typeface="+mn-lt"/>
              </a:rPr>
              <a:t>Conduct a time-series analysis (2002–2013) to investigate what features affect U.S. domestic airline passenger demand.</a:t>
            </a:r>
            <a:endParaRPr lang="en-US" sz="130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300" dirty="0"/>
              <a:t>Hypothesis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300" dirty="0">
                <a:ea typeface="+mn-lt"/>
                <a:cs typeface="+mn-lt"/>
              </a:rPr>
              <a:t>Spikes in jet fuel prices, high RPI, and growth in the price of XAL should signal a greater demand for airline travel.</a:t>
            </a:r>
            <a:endParaRPr lang="en-US" sz="130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300" dirty="0"/>
              <a:t>Relevance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300" dirty="0">
                <a:ea typeface="+mn-lt"/>
                <a:cs typeface="+mn-lt"/>
              </a:rPr>
              <a:t>Understanding these dynamics is critical for airlines and policymakers in a fluctuating economic landscape.</a:t>
            </a:r>
            <a:endParaRPr lang="en-US" sz="1300" dirty="0"/>
          </a:p>
          <a:p>
            <a:endParaRPr lang="en-US" sz="1300" dirty="0"/>
          </a:p>
        </p:txBody>
      </p:sp>
      <p:pic>
        <p:nvPicPr>
          <p:cNvPr id="5" name="Picture 4" descr="Back view of an airplane">
            <a:extLst>
              <a:ext uri="{FF2B5EF4-FFF2-40B4-BE49-F238E27FC236}">
                <a16:creationId xmlns:a16="http://schemas.microsoft.com/office/drawing/2014/main" id="{73237F18-6664-3811-BBE7-2DC9A7B52E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55" r="3000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920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729AA-90BD-73F2-FA7F-98603349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Data Overview</a:t>
            </a:r>
          </a:p>
        </p:txBody>
      </p:sp>
      <p:pic>
        <p:nvPicPr>
          <p:cNvPr id="27" name="Picture 26" descr="Airplane taking off with city lights in background">
            <a:extLst>
              <a:ext uri="{FF2B5EF4-FFF2-40B4-BE49-F238E27FC236}">
                <a16:creationId xmlns:a16="http://schemas.microsoft.com/office/drawing/2014/main" id="{B04DC1C8-8777-AC2B-9FE1-D654CEF34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525" r="29525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992316E4-BBCB-C7EE-0479-DAB9D260AE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827749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06877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9B76713-657F-0668-0BC3-5E623329C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" y="3772619"/>
            <a:ext cx="12192000" cy="3085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0C6891-7383-0D7B-03DA-64E9707AD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77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6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FD598-D2D5-5722-E105-9B73A5339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5A7A30-55C8-A9C5-FF68-D36767784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431"/>
            <a:ext cx="12192000" cy="32505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9FC4B-3B59-BAB5-53F7-25DEBEE58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5072"/>
            <a:ext cx="12192000" cy="337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88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820BD-24ED-607E-8C37-59CCD936E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en-US" sz="3600"/>
              <a:t>Multicollinearity 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F7ECCA5F-4A50-8515-86A7-CF2995481FA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45029" y="2524721"/>
          <a:ext cx="4991629" cy="3677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8B98D043-1C79-C31F-FC47-0EEE582261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1066" y="864811"/>
            <a:ext cx="4305905" cy="227136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 shot of a black and white screen&#10;&#10;AI-generated content may be incorrect.">
            <a:extLst>
              <a:ext uri="{FF2B5EF4-FFF2-40B4-BE49-F238E27FC236}">
                <a16:creationId xmlns:a16="http://schemas.microsoft.com/office/drawing/2014/main" id="{19FC8D33-3847-112E-52C1-413EEE741B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41066" y="3780390"/>
            <a:ext cx="4305905" cy="216371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988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06A23-2A07-F474-D85C-C411C15C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OLS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6E33A-54C4-20E4-0AC9-63AC2EED0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Initial OLS models yielded poor results</a:t>
            </a:r>
          </a:p>
          <a:p>
            <a:r>
              <a:rPr lang="en-US" sz="2000"/>
              <a:t>Not a single statically significant relationship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D04BF5-AAFE-F425-4DB6-D10AC2A5C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57" r="15392" b="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16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89E94-B763-F4B0-E154-7D056F4B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Granger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DADBA-5F52-877B-5813-D4646739D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/>
              <a:t>Confirmed that there is no relationship between the chosen variables and airline travel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7DDA3B3-CE0E-8F31-C400-D66E12475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58" y="2395019"/>
            <a:ext cx="5431536" cy="3598391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B75DA16-30D0-63CF-2CDA-FD49D2BE6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408" y="2980684"/>
            <a:ext cx="5431536" cy="241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9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C83CE-6E7C-4A30-BC08-5FF2335E2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5E754-1513-2081-B993-4A6F7EC68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Implemented to potentially improve predictive power by focusing on the directions of greatest variance in the data</a:t>
            </a:r>
          </a:p>
          <a:p>
            <a:r>
              <a:rPr lang="en-US" sz="2000" dirty="0"/>
              <a:t>Compress information from many related variables into a smaller number of unrelated components</a:t>
            </a:r>
          </a:p>
          <a:p>
            <a:r>
              <a:rPr lang="en-US" sz="2000" dirty="0"/>
              <a:t>Applied to the original dataset </a:t>
            </a:r>
          </a:p>
          <a:p>
            <a:endParaRPr lang="en-US" sz="2000" dirty="0"/>
          </a:p>
        </p:txBody>
      </p:sp>
      <p:pic>
        <p:nvPicPr>
          <p:cNvPr id="5" name="Picture 4" descr="An abstract financial digital analysis">
            <a:extLst>
              <a:ext uri="{FF2B5EF4-FFF2-40B4-BE49-F238E27FC236}">
                <a16:creationId xmlns:a16="http://schemas.microsoft.com/office/drawing/2014/main" id="{8AB51990-EB70-6EEE-4226-00FCADBD98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320" r="1429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837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D43B870B7AAF4FB7FD811DBFCA43D3" ma:contentTypeVersion="4" ma:contentTypeDescription="Create a new document." ma:contentTypeScope="" ma:versionID="df950555d5f6a0c75a032d16787fd684">
  <xsd:schema xmlns:xsd="http://www.w3.org/2001/XMLSchema" xmlns:xs="http://www.w3.org/2001/XMLSchema" xmlns:p="http://schemas.microsoft.com/office/2006/metadata/properties" xmlns:ns2="63ea1681-9ab3-4788-9f2c-87a60b697b6c" targetNamespace="http://schemas.microsoft.com/office/2006/metadata/properties" ma:root="true" ma:fieldsID="4ec25a951c8c73e11ff1b36c51396aec" ns2:_="">
    <xsd:import namespace="63ea1681-9ab3-4788-9f2c-87a60b697b6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ea1681-9ab3-4788-9f2c-87a60b697b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F6D7909-9F5A-4E94-8D03-A77246A298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ea1681-9ab3-4788-9f2c-87a60b697b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DF3038E-2B65-4E55-BF3F-0742D87D1B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2DBF03-FA68-4DE4-9C6A-FFC3805CEF59}">
  <ds:schemaRefs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63ea1681-9ab3-4788-9f2c-87a60b697b6c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734</Words>
  <Application>Microsoft Office PowerPoint</Application>
  <PresentationFormat>Widescreen</PresentationFormat>
  <Paragraphs>59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Aptos Display</vt:lpstr>
      <vt:lpstr>Arial</vt:lpstr>
      <vt:lpstr>Arial Unicode MS</vt:lpstr>
      <vt:lpstr>Calibri</vt:lpstr>
      <vt:lpstr>Courier New</vt:lpstr>
      <vt:lpstr>Wingdings</vt:lpstr>
      <vt:lpstr>office theme</vt:lpstr>
      <vt:lpstr>Number of Airline Passengers Analysis</vt:lpstr>
      <vt:lpstr>Introduction</vt:lpstr>
      <vt:lpstr>Data Overview</vt:lpstr>
      <vt:lpstr>PowerPoint Presentation</vt:lpstr>
      <vt:lpstr>PowerPoint Presentation</vt:lpstr>
      <vt:lpstr>Multicollinearity </vt:lpstr>
      <vt:lpstr>OLS</vt:lpstr>
      <vt:lpstr>Granger Causality</vt:lpstr>
      <vt:lpstr>PCA</vt:lpstr>
      <vt:lpstr>PCA Results</vt:lpstr>
      <vt:lpstr>Accounting for Seasonality </vt:lpstr>
      <vt:lpstr>OLS Accounting for Seasonality </vt:lpstr>
      <vt:lpstr>Implications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Will Drogosch (Student)</cp:lastModifiedBy>
  <cp:revision>50</cp:revision>
  <dcterms:created xsi:type="dcterms:W3CDTF">2025-04-28T22:58:02Z</dcterms:created>
  <dcterms:modified xsi:type="dcterms:W3CDTF">2025-04-29T01:36:20Z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0x010100BCD43B870B7AAF4FB7FD811DBFCA43D3</vt:lpwstr>
  </property>
</Properties>
</file>

<file path=docProps/thumbnail.jpeg>
</file>